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</p:sldIdLst>
  <p:sldSz cy="10058400" cx="7772400"/>
  <p:notesSz cx="6858000" cy="9144000"/>
  <p:embeddedFontLst>
    <p:embeddedFont>
      <p:font typeface="Halant"/>
      <p:regular r:id="rId10"/>
      <p:bold r:id="rId11"/>
    </p:embeddedFont>
    <p:embeddedFont>
      <p:font typeface="Plus Jakarta Sans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Plus Jakarta Sans Medium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60">
          <p15:clr>
            <a:srgbClr val="A4A3A4"/>
          </p15:clr>
        </p15:guide>
        <p15:guide id="2" pos="2880">
          <p15:clr>
            <a:srgbClr val="A4A3A4"/>
          </p15:clr>
        </p15:guide>
        <p15:guide id="3" pos="295">
          <p15:clr>
            <a:srgbClr val="747775"/>
          </p15:clr>
        </p15:guide>
        <p15:guide id="4" pos="4601">
          <p15:clr>
            <a:srgbClr val="747775"/>
          </p15:clr>
        </p15:guide>
        <p15:guide id="5" orient="horz" pos="6160">
          <p15:clr>
            <a:srgbClr val="747775"/>
          </p15:clr>
        </p15:guide>
        <p15:guide id="6" orient="horz" pos="3168">
          <p15:clr>
            <a:srgbClr val="747775"/>
          </p15:clr>
        </p15:guide>
        <p15:guide id="7" pos="3456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A151DD6-7C90-4522-9805-D7C6D8738ADF}">
  <a:tblStyle styleId="{3A151DD6-7C90-4522-9805-D7C6D8738AD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60" orient="horz"/>
        <p:guide pos="2880"/>
        <p:guide pos="295"/>
        <p:guide pos="4601"/>
        <p:guide pos="6160" orient="horz"/>
        <p:guide pos="3168" orient="horz"/>
        <p:guide pos="345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regular.fntdata"/><Relationship Id="rId11" Type="http://schemas.openxmlformats.org/officeDocument/2006/relationships/font" Target="fonts/Halant-bold.fntdata"/><Relationship Id="rId22" Type="http://schemas.openxmlformats.org/officeDocument/2006/relationships/font" Target="fonts/PlusJakartaSansMedium-italic.fntdata"/><Relationship Id="rId10" Type="http://schemas.openxmlformats.org/officeDocument/2006/relationships/font" Target="fonts/Halant-regular.fntdata"/><Relationship Id="rId21" Type="http://schemas.openxmlformats.org/officeDocument/2006/relationships/font" Target="fonts/PlusJakartaSansMedium-bold.fntdata"/><Relationship Id="rId13" Type="http://schemas.openxmlformats.org/officeDocument/2006/relationships/font" Target="fonts/PlusJakartaSans-bold.fntdata"/><Relationship Id="rId12" Type="http://schemas.openxmlformats.org/officeDocument/2006/relationships/font" Target="fonts/PlusJakartaSans-regular.fntdata"/><Relationship Id="rId23" Type="http://schemas.openxmlformats.org/officeDocument/2006/relationships/font" Target="fonts/PlusJakartaSansMedium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Italic.fntdata"/><Relationship Id="rId14" Type="http://schemas.openxmlformats.org/officeDocument/2006/relationships/font" Target="fonts/PlusJakartaSans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Inter-boldItalic.fntdata"/><Relationship Id="rId6" Type="http://schemas.openxmlformats.org/officeDocument/2006/relationships/slideMaster" Target="slideMasters/slideMaster2.xml"/><Relationship Id="rId18" Type="http://schemas.openxmlformats.org/officeDocument/2006/relationships/font" Target="fonts/Inter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239f1daf221_0_30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239f1daf221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687e060803_0_58:notes"/>
          <p:cNvSpPr/>
          <p:nvPr>
            <p:ph idx="2" type="sldImg"/>
          </p:nvPr>
        </p:nvSpPr>
        <p:spPr>
          <a:xfrm>
            <a:off x="2104481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3687e060803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/>
        </p:nvSpPr>
        <p:spPr>
          <a:xfrm>
            <a:off x="0" y="0"/>
            <a:ext cx="7772400" cy="9198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Graphic Organizer: </a:t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Essay Reflection </a:t>
            </a:r>
            <a:endParaRPr sz="25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00" name="Google Shape;100;p2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©2023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1" name="Google Shape;1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2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3" name="Google Shape;10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5"/>
          <p:cNvSpPr txBox="1"/>
          <p:nvPr/>
        </p:nvSpPr>
        <p:spPr>
          <a:xfrm>
            <a:off x="550163" y="1331349"/>
            <a:ext cx="7021500" cy="307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Inter"/>
                <a:ea typeface="Inter"/>
                <a:cs typeface="Inter"/>
                <a:sym typeface="Inter"/>
              </a:rPr>
              <a:t>First, record your score in each rubric category</a:t>
            </a:r>
            <a:endParaRPr sz="1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1675509" y="2687231"/>
            <a:ext cx="4425300" cy="540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one of the above categories that you excelled in. Be specific and explain what you did well.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25"/>
          <p:cNvSpPr txBox="1"/>
          <p:nvPr/>
        </p:nvSpPr>
        <p:spPr>
          <a:xfrm>
            <a:off x="483225" y="6343476"/>
            <a:ext cx="6774300" cy="17706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67675" spcFirstLastPara="1" rIns="67675" wrap="square" tIns="676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latin typeface="Inter"/>
                <a:ea typeface="Inter"/>
                <a:cs typeface="Inter"/>
                <a:sym typeface="Inter"/>
              </a:rPr>
              <a:t>Pick one section of your essay (2-5 sentences) and rewrite it based on what you wrote above. 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07" name="Google Shape;107;p25"/>
          <p:cNvGraphicFramePr/>
          <p:nvPr/>
        </p:nvGraphicFramePr>
        <p:xfrm>
          <a:off x="463795" y="174534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{3A151DD6-7C90-4522-9805-D7C6D8738ADF}</a:tableStyleId>
              </a:tblPr>
              <a:tblGrid>
                <a:gridCol w="658700"/>
                <a:gridCol w="753125"/>
                <a:gridCol w="805600"/>
                <a:gridCol w="811025"/>
                <a:gridCol w="1386350"/>
                <a:gridCol w="1422225"/>
                <a:gridCol w="972825"/>
              </a:tblGrid>
              <a:tr h="392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Thesis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Purpose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Textual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Outside Evidence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Historical Thinking Skill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Writing Mechanics</a:t>
                      </a:r>
                      <a:endParaRPr b="1"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  <a:tr h="1047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___/2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___/1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5775" marB="95775" marR="97150" marL="97150"/>
                </a:tc>
              </a:tr>
            </a:tbl>
          </a:graphicData>
        </a:graphic>
      </p:graphicFrame>
      <p:sp>
        <p:nvSpPr>
          <p:cNvPr id="108" name="Google Shape;108;p25"/>
          <p:cNvSpPr txBox="1"/>
          <p:nvPr/>
        </p:nvSpPr>
        <p:spPr>
          <a:xfrm>
            <a:off x="1149864" y="4101125"/>
            <a:ext cx="5538300" cy="5409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Inter"/>
                <a:ea typeface="Inter"/>
                <a:cs typeface="Inter"/>
                <a:sym typeface="Inter"/>
              </a:rPr>
              <a:t>Pick </a:t>
            </a:r>
            <a:r>
              <a:rPr lang="en" sz="1300" u="sng">
                <a:latin typeface="Inter"/>
                <a:ea typeface="Inter"/>
                <a:cs typeface="Inter"/>
                <a:sym typeface="Inter"/>
              </a:rPr>
              <a:t>up to three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of the above categories that you can improve on. Be specific and explain what can be improved upon.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9" name="Google Shape;109;p25"/>
          <p:cNvSpPr txBox="1"/>
          <p:nvPr/>
        </p:nvSpPr>
        <p:spPr>
          <a:xfrm>
            <a:off x="5220474" y="5908150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0" name="Google Shape;110;p25"/>
          <p:cNvSpPr txBox="1"/>
          <p:nvPr/>
        </p:nvSpPr>
        <p:spPr>
          <a:xfrm>
            <a:off x="483225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1" name="Google Shape;111;p25"/>
          <p:cNvSpPr txBox="1"/>
          <p:nvPr/>
        </p:nvSpPr>
        <p:spPr>
          <a:xfrm>
            <a:off x="2829278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2" name="Google Shape;112;p25"/>
          <p:cNvSpPr txBox="1"/>
          <p:nvPr/>
        </p:nvSpPr>
        <p:spPr>
          <a:xfrm>
            <a:off x="5175331" y="4658250"/>
            <a:ext cx="2079000" cy="15927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25"/>
          <p:cNvSpPr txBox="1"/>
          <p:nvPr/>
        </p:nvSpPr>
        <p:spPr>
          <a:xfrm>
            <a:off x="483225" y="821075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explain what makes this rewrite stronger.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25"/>
          <p:cNvSpPr txBox="1"/>
          <p:nvPr/>
        </p:nvSpPr>
        <p:spPr>
          <a:xfrm>
            <a:off x="3920225" y="8206600"/>
            <a:ext cx="3369000" cy="1091700"/>
          </a:xfrm>
          <a:prstGeom prst="rect">
            <a:avLst/>
          </a:prstGeom>
          <a:noFill/>
          <a:ln cap="flat" cmpd="sng" w="19050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119600" lIns="119600" spcFirstLastPara="1" rIns="119600" wrap="square" tIns="67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Inter"/>
                <a:ea typeface="Inter"/>
                <a:cs typeface="Inter"/>
                <a:sym typeface="Inter"/>
              </a:rPr>
              <a:t>In one sentence, write a concrete step you will incorporate into your writing next time.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5" name="Google Shape;115;p25"/>
          <p:cNvSpPr txBox="1"/>
          <p:nvPr/>
        </p:nvSpPr>
        <p:spPr>
          <a:xfrm>
            <a:off x="483225" y="3335799"/>
            <a:ext cx="6809700" cy="733800"/>
          </a:xfrm>
          <a:prstGeom prst="rect">
            <a:avLst/>
          </a:prstGeom>
          <a:noFill/>
          <a:ln cap="flat" cmpd="sng" w="19050">
            <a:solidFill>
              <a:srgbClr val="6484F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6" name="Google Shape;116;p25"/>
          <p:cNvSpPr txBox="1"/>
          <p:nvPr/>
        </p:nvSpPr>
        <p:spPr>
          <a:xfrm>
            <a:off x="287442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7" name="Google Shape;117;p25"/>
          <p:cNvSpPr txBox="1"/>
          <p:nvPr/>
        </p:nvSpPr>
        <p:spPr>
          <a:xfrm>
            <a:off x="528374" y="5910225"/>
            <a:ext cx="19887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Inter"/>
                <a:ea typeface="Inter"/>
                <a:cs typeface="Inter"/>
                <a:sym typeface="Inter"/>
              </a:rPr>
              <a:t>Category: _______________</a:t>
            </a:r>
            <a:endParaRPr sz="10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25"/>
          <p:cNvSpPr txBox="1"/>
          <p:nvPr/>
        </p:nvSpPr>
        <p:spPr>
          <a:xfrm>
            <a:off x="381550" y="1023400"/>
            <a:ext cx="6809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969" y="9497096"/>
            <a:ext cx="257457" cy="257457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5" name="Google Shape;125;p2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6" name="Google Shape;126;p26"/>
          <p:cNvSpPr txBox="1"/>
          <p:nvPr/>
        </p:nvSpPr>
        <p:spPr>
          <a:xfrm>
            <a:off x="551450" y="2764077"/>
            <a:ext cx="6853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>
                <a:latin typeface="Halant"/>
                <a:ea typeface="Halant"/>
                <a:cs typeface="Halant"/>
                <a:sym typeface="Halant"/>
              </a:rPr>
              <a:t>Answer the supporting below in 3-5 sentences.</a:t>
            </a:r>
            <a:endParaRPr u="sng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27" name="Google Shape;127;p26"/>
          <p:cNvGraphicFramePr/>
          <p:nvPr/>
        </p:nvGraphicFramePr>
        <p:xfrm>
          <a:off x="589500" y="31092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{3A151DD6-7C90-4522-9805-D7C6D8738ADF}</a:tableStyleId>
              </a:tblPr>
              <a:tblGrid>
                <a:gridCol w="1479600"/>
                <a:gridCol w="2665400"/>
                <a:gridCol w="2448400"/>
              </a:tblGrid>
              <a:tr h="1046700">
                <a:tc grid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your response, include  the following vocabulary words and components:</a:t>
                      </a:r>
                      <a:endParaRPr b="1" i="1"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Growth mindset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Revise/Revision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of feedback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One area you improved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Char char="❏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One area you need additional support with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128" name="Google Shape;128;p26"/>
          <p:cNvSpPr txBox="1"/>
          <p:nvPr/>
        </p:nvSpPr>
        <p:spPr>
          <a:xfrm>
            <a:off x="330000" y="1230888"/>
            <a:ext cx="7112400" cy="3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  Date: ________ Class: ____________________</a:t>
            </a:r>
            <a:endParaRPr b="1" sz="12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29" name="Google Shape;129;p26"/>
          <p:cNvSpPr txBox="1"/>
          <p:nvPr/>
        </p:nvSpPr>
        <p:spPr>
          <a:xfrm>
            <a:off x="731000" y="1639338"/>
            <a:ext cx="6310500" cy="1149000"/>
          </a:xfrm>
          <a:prstGeom prst="rect">
            <a:avLst/>
          </a:prstGeom>
          <a:noFill/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16050" lIns="116050" spcFirstLastPara="1" rIns="116050" wrap="square" tIns="1160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8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b="1"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7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what ways does reflection and revision support growth as a historical thinker and communicator?</a:t>
            </a:r>
            <a:endParaRPr i="1"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0" name="Google Shape;130;p26"/>
          <p:cNvSpPr txBox="1"/>
          <p:nvPr/>
        </p:nvSpPr>
        <p:spPr>
          <a:xfrm>
            <a:off x="584075" y="4498675"/>
            <a:ext cx="6593400" cy="4836000"/>
          </a:xfrm>
          <a:prstGeom prst="rect">
            <a:avLst/>
          </a:prstGeom>
          <a:noFill/>
          <a:ln cap="flat" cmpd="sng" w="9525">
            <a:solidFill>
              <a:srgbClr val="9E9E9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</p:txBody>
      </p:sp>
      <p:sp>
        <p:nvSpPr>
          <p:cNvPr id="131" name="Google Shape;131;p26"/>
          <p:cNvSpPr txBox="1"/>
          <p:nvPr/>
        </p:nvSpPr>
        <p:spPr>
          <a:xfrm>
            <a:off x="0" y="0"/>
            <a:ext cx="8258100" cy="1203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102250" lIns="102250" spcFirstLastPara="1" rIns="102250" wrap="square" tIns="10225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700">
                <a:solidFill>
                  <a:srgbClr val="000000"/>
                </a:solidFill>
                <a:latin typeface="Halant"/>
                <a:ea typeface="Halant"/>
                <a:cs typeface="Halant"/>
                <a:sym typeface="Halant"/>
              </a:rPr>
              <a:t> Unit 4: Empire- Building in Afro-Eurasia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2500">
                <a:solidFill>
                  <a:srgbClr val="000000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Exit Ticket - Lesson </a:t>
            </a: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8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132" name="Google Shape;13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789" y="241997"/>
            <a:ext cx="1106846" cy="458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